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87" r:id="rId2"/>
    <p:sldId id="289" r:id="rId3"/>
    <p:sldId id="288" r:id="rId4"/>
    <p:sldId id="292" r:id="rId5"/>
    <p:sldId id="284" r:id="rId6"/>
    <p:sldId id="257" r:id="rId7"/>
    <p:sldId id="276" r:id="rId8"/>
    <p:sldId id="290" r:id="rId9"/>
    <p:sldId id="294" r:id="rId10"/>
    <p:sldId id="291" r:id="rId11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FC93FA3-F6D6-4020-B089-3A5406C65D94}">
          <p14:sldIdLst>
            <p14:sldId id="287"/>
            <p14:sldId id="289"/>
            <p14:sldId id="288"/>
            <p14:sldId id="292"/>
            <p14:sldId id="284"/>
            <p14:sldId id="257"/>
            <p14:sldId id="276"/>
          </p14:sldIdLst>
        </p14:section>
        <p14:section name="Untitled Section" id="{227EEF5D-0187-40AA-B0DE-C609733CB3F5}">
          <p14:sldIdLst>
            <p14:sldId id="290"/>
            <p14:sldId id="294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pos="2496" userDrawn="1">
          <p15:clr>
            <a:srgbClr val="A4A3A4"/>
          </p15:clr>
        </p15:guide>
        <p15:guide id="2" pos="5112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33826E7-511D-1E27-CBD6-8F861BDC728E}" name="Al Ortner" initials="AO" userId="S::AlOrtner@telebrandscom.onmicrosoft.com::b578e34a-5efd-441b-a98e-c5df19ef1a7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 varScale="1">
        <p:scale>
          <a:sx n="73" d="100"/>
          <a:sy n="73" d="100"/>
        </p:scale>
        <p:origin x="36" y="56"/>
      </p:cViewPr>
      <p:guideLst>
        <p:guide pos="2496"/>
        <p:guide pos="511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F035035-5158-4381-A4AD-0E52F8E63C21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D241E301-CF0C-4102-8BB0-DF324099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152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1E301-CF0C-4102-8BB0-DF324099D3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5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1E301-CF0C-4102-8BB0-DF324099D3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619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18 Fifty footers – 6 Seventy-five footers – 6 One hundred footers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41E301-CF0C-4102-8BB0-DF324099D3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838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357C6-5DEC-405D-B4EF-C602F918B63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9690-C232-44D5-ACF7-7C0D668B2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0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357C6-5DEC-405D-B4EF-C602F918B63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9690-C232-44D5-ACF7-7C0D668B2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40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357C6-5DEC-405D-B4EF-C602F918B63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9690-C232-44D5-ACF7-7C0D668B2B0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6706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357C6-5DEC-405D-B4EF-C602F918B63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9690-C232-44D5-ACF7-7C0D668B2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29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357C6-5DEC-405D-B4EF-C602F918B63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9690-C232-44D5-ACF7-7C0D668B2B0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9992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357C6-5DEC-405D-B4EF-C602F918B63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9690-C232-44D5-ACF7-7C0D668B2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29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357C6-5DEC-405D-B4EF-C602F918B63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9690-C232-44D5-ACF7-7C0D668B2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942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357C6-5DEC-405D-B4EF-C602F918B63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9690-C232-44D5-ACF7-7C0D668B2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234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357C6-5DEC-405D-B4EF-C602F918B63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9690-C232-44D5-ACF7-7C0D668B2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357C6-5DEC-405D-B4EF-C602F918B63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9690-C232-44D5-ACF7-7C0D668B2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2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357C6-5DEC-405D-B4EF-C602F918B63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9690-C232-44D5-ACF7-7C0D668B2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77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357C6-5DEC-405D-B4EF-C602F918B63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9690-C232-44D5-ACF7-7C0D668B2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07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357C6-5DEC-405D-B4EF-C602F918B63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9690-C232-44D5-ACF7-7C0D668B2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0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357C6-5DEC-405D-B4EF-C602F918B63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9690-C232-44D5-ACF7-7C0D668B2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16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357C6-5DEC-405D-B4EF-C602F918B63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9690-C232-44D5-ACF7-7C0D668B2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24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357C6-5DEC-405D-B4EF-C602F918B63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F9690-C232-44D5-ACF7-7C0D668B2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529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357C6-5DEC-405D-B4EF-C602F918B633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CBF9690-C232-44D5-ACF7-7C0D668B2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2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9B850-1080-D22D-FEDA-862C8B03C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Master case pack 4 or 8 are available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3EE3B7A-AA74-079C-6CF1-5E3F39653C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2545014"/>
              </p:ext>
            </p:extLst>
          </p:nvPr>
        </p:nvGraphicFramePr>
        <p:xfrm>
          <a:off x="838200" y="2459420"/>
          <a:ext cx="4711263" cy="3322320"/>
        </p:xfrm>
        <a:graphic>
          <a:graphicData uri="http://schemas.openxmlformats.org/drawingml/2006/table">
            <a:tbl>
              <a:tblPr/>
              <a:tblGrid>
                <a:gridCol w="1570421">
                  <a:extLst>
                    <a:ext uri="{9D8B030D-6E8A-4147-A177-3AD203B41FA5}">
                      <a16:colId xmlns:a16="http://schemas.microsoft.com/office/drawing/2014/main" val="3879982282"/>
                    </a:ext>
                  </a:extLst>
                </a:gridCol>
                <a:gridCol w="1570421">
                  <a:extLst>
                    <a:ext uri="{9D8B030D-6E8A-4147-A177-3AD203B41FA5}">
                      <a16:colId xmlns:a16="http://schemas.microsoft.com/office/drawing/2014/main" val="420159056"/>
                    </a:ext>
                  </a:extLst>
                </a:gridCol>
                <a:gridCol w="1570421">
                  <a:extLst>
                    <a:ext uri="{9D8B030D-6E8A-4147-A177-3AD203B41FA5}">
                      <a16:colId xmlns:a16="http://schemas.microsoft.com/office/drawing/2014/main" val="2963865775"/>
                    </a:ext>
                  </a:extLst>
                </a:gridCol>
              </a:tblGrid>
              <a:tr h="28633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#: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16111-4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16111-8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483962"/>
                  </a:ext>
                </a:extLst>
              </a:tr>
              <a:tr h="28633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UPC: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097298061738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097298061738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552970"/>
                  </a:ext>
                </a:extLst>
              </a:tr>
              <a:tr h="49457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GTIN: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30097298061739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20097298061732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0856006"/>
                  </a:ext>
                </a:extLst>
              </a:tr>
              <a:tr h="28633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Package Weight: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8.2oz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8.2oz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0160347"/>
                  </a:ext>
                </a:extLst>
              </a:tr>
              <a:tr h="49457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Package Dimensions: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2d x 5.62w x 6.75h</a:t>
                      </a:r>
                      <a:endParaRPr lang="pl-PL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2”d x 7”w x 7”h</a:t>
                      </a:r>
                      <a:endParaRPr lang="pl-PL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9493160"/>
                  </a:ext>
                </a:extLst>
              </a:tr>
              <a:tr h="49457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Master Carton Weight: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2.15 lbs 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5.01 lbs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955488"/>
                  </a:ext>
                </a:extLst>
              </a:tr>
              <a:tr h="49457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Master Carton Dimensions: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8.5d x 7w x 7h</a:t>
                      </a:r>
                      <a:endParaRPr lang="pl-PL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8.88d x 14.38w x 7.25h</a:t>
                      </a:r>
                      <a:endParaRPr lang="pl-PL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185283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ED1B77B1-C9CB-F875-A459-4E45B27D8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702087" y="0"/>
            <a:ext cx="1415590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Calendar&#10;&#10;Description automatically generated">
            <a:extLst>
              <a:ext uri="{FF2B5EF4-FFF2-40B4-BE49-F238E27FC236}">
                <a16:creationId xmlns:a16="http://schemas.microsoft.com/office/drawing/2014/main" id="{9D384B22-64B7-F24C-004C-863D3A1ED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539" y="1965434"/>
            <a:ext cx="4981902" cy="48925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342B8F-1B66-6CBB-80D8-4BEAA7417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2315"/>
            <a:ext cx="12192000" cy="525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10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5306-D255-8F2F-3534-75C4DAB28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54-p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54 piece 50’ Silver Bullet Quarter Pallet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dirty="0" err="1">
                <a:solidFill>
                  <a:srgbClr val="FFFFFF"/>
                </a:solidFill>
              </a:rPr>
              <a:t>iece</a:t>
            </a:r>
            <a:r>
              <a:rPr lang="en-US" sz="4000" dirty="0">
                <a:solidFill>
                  <a:srgbClr val="FFFFFF"/>
                </a:solidFill>
              </a:rPr>
              <a:t> Quarter Pallet / 50’ hose</a:t>
            </a:r>
          </a:p>
        </p:txBody>
      </p:sp>
      <p:pic>
        <p:nvPicPr>
          <p:cNvPr id="10" name="Content Placeholder 9" descr="A picture containing text, can">
            <a:extLst>
              <a:ext uri="{FF2B5EF4-FFF2-40B4-BE49-F238E27FC236}">
                <a16:creationId xmlns:a16="http://schemas.microsoft.com/office/drawing/2014/main" id="{B258B070-C72E-BB3D-C289-74E165B25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86" y="1131344"/>
            <a:ext cx="2941119" cy="3881437"/>
          </a:xfr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8AF05A7-2536-75D3-2F83-6684B2EA9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25" y="19129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138A645-677A-E9C3-DB6D-85D4EEB37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9230278"/>
              </p:ext>
            </p:extLst>
          </p:nvPr>
        </p:nvGraphicFramePr>
        <p:xfrm>
          <a:off x="877954" y="2246668"/>
          <a:ext cx="4435365" cy="3009344"/>
        </p:xfrm>
        <a:graphic>
          <a:graphicData uri="http://schemas.openxmlformats.org/drawingml/2006/table">
            <a:tbl>
              <a:tblPr/>
              <a:tblGrid>
                <a:gridCol w="2076793">
                  <a:extLst>
                    <a:ext uri="{9D8B030D-6E8A-4147-A177-3AD203B41FA5}">
                      <a16:colId xmlns:a16="http://schemas.microsoft.com/office/drawing/2014/main" val="4174273369"/>
                    </a:ext>
                  </a:extLst>
                </a:gridCol>
                <a:gridCol w="2358572">
                  <a:extLst>
                    <a:ext uri="{9D8B030D-6E8A-4147-A177-3AD203B41FA5}">
                      <a16:colId xmlns:a16="http://schemas.microsoft.com/office/drawing/2014/main" val="184820682"/>
                    </a:ext>
                  </a:extLst>
                </a:gridCol>
              </a:tblGrid>
              <a:tr h="44753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#: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TLB13397QP54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576679"/>
                  </a:ext>
                </a:extLst>
              </a:tr>
              <a:tr h="44753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UPC: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097298072345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156616"/>
                  </a:ext>
                </a:extLst>
              </a:tr>
              <a:tr h="44753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GTIN: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50097298072340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5258882"/>
                  </a:ext>
                </a:extLst>
              </a:tr>
              <a:tr h="44753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Master Carton Weight: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118.88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6193052"/>
                  </a:ext>
                </a:extLst>
              </a:tr>
              <a:tr h="44753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Master Carton Dimensions: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23.75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”</a:t>
                      </a:r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 x 21.75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”</a:t>
                      </a:r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x 35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”</a:t>
                      </a:r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endParaRPr lang="pl-PL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0127974"/>
                  </a:ext>
                </a:extLst>
              </a:tr>
              <a:tr h="44753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Master Carton Cube: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10.46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238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680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3E3857-0F8B-837C-5BF6-028186E09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067" y="434824"/>
            <a:ext cx="5571065" cy="5571065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4C5620-5687-8149-8E38-B371858677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97488" y="365125"/>
            <a:ext cx="6894512" cy="723900"/>
          </a:xfrm>
        </p:spPr>
        <p:txBody>
          <a:bodyPr/>
          <a:lstStyle/>
          <a:p>
            <a:r>
              <a:rPr lang="en-US"/>
              <a:t>2024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D5F46-5AB2-D242-BA77-07B670A82BB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311275"/>
            <a:ext cx="11501438" cy="4865688"/>
          </a:xfrm>
        </p:spPr>
        <p:txBody>
          <a:bodyPr>
            <a:normAutofit/>
          </a:bodyPr>
          <a:lstStyle/>
          <a:p>
            <a:r>
              <a:rPr lang="en-US" sz="1700"/>
              <a:t>Our finest Pocket Hose to date</a:t>
            </a:r>
          </a:p>
          <a:p>
            <a:r>
              <a:rPr lang="en-US" sz="1700"/>
              <a:t>Over 100 patents</a:t>
            </a:r>
          </a:p>
          <a:p>
            <a:r>
              <a:rPr lang="en-US" sz="1700"/>
              <a:t>New</a:t>
            </a:r>
          </a:p>
          <a:p>
            <a:pPr lvl="1"/>
            <a:r>
              <a:rPr lang="en-US" sz="1700"/>
              <a:t>Copper infused connectors – 20% larger</a:t>
            </a:r>
          </a:p>
          <a:p>
            <a:pPr lvl="1"/>
            <a:r>
              <a:rPr lang="en-US" sz="1700"/>
              <a:t>Easy grip nozzle with thumb drive – 10 pattern sprayer</a:t>
            </a:r>
          </a:p>
          <a:p>
            <a:pPr lvl="1"/>
            <a:r>
              <a:rPr lang="en-US" sz="1700"/>
              <a:t>Over sized shut off valve</a:t>
            </a:r>
          </a:p>
          <a:p>
            <a:pPr lvl="1"/>
            <a:r>
              <a:rPr lang="en-US" sz="1700"/>
              <a:t>3 layers of latex tubing</a:t>
            </a:r>
          </a:p>
          <a:p>
            <a:pPr lvl="1"/>
            <a:r>
              <a:rPr lang="en-US" sz="1700"/>
              <a:t>3x stronger Anti-Tear fabric</a:t>
            </a:r>
          </a:p>
          <a:p>
            <a:r>
              <a:rPr lang="en-US" sz="1700"/>
              <a:t>Still lead free and drinking water safe</a:t>
            </a:r>
          </a:p>
          <a:p>
            <a:r>
              <a:rPr lang="en-US" sz="1700"/>
              <a:t>¾ inch flow diameter</a:t>
            </a:r>
          </a:p>
          <a:p>
            <a:r>
              <a:rPr lang="en-US" sz="1700"/>
              <a:t>Reusable storage tub</a:t>
            </a:r>
          </a:p>
          <a:p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121841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CE9CF5-9A28-C76B-9538-7127D5E5D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678500"/>
            <a:ext cx="10905066" cy="5500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3259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5306-D255-8F2F-3534-75C4DAB28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28" y="380594"/>
            <a:ext cx="9215123" cy="877729"/>
          </a:xfrm>
        </p:spPr>
        <p:txBody>
          <a:bodyPr anchor="ctr">
            <a:normAutofit fontScale="90000"/>
          </a:bodyPr>
          <a:lstStyle/>
          <a:p>
            <a:r>
              <a:rPr lang="en-US" sz="3400" dirty="0">
                <a:solidFill>
                  <a:srgbClr val="FFFFFF"/>
                </a:solidFill>
              </a:rPr>
              <a:t>             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400" dirty="0">
                <a:solidFill>
                  <a:srgbClr val="FFFFFF"/>
                </a:solidFill>
              </a:rPr>
              <a:t>     </a:t>
            </a:r>
            <a:r>
              <a:rPr lang="en-US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piece 50’ Copper Bullet Floor </a:t>
            </a:r>
            <a:r>
              <a:rPr lang="en-US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Display</a:t>
            </a:r>
            <a:r>
              <a:rPr lang="en-US" sz="3400" dirty="0" err="1">
                <a:solidFill>
                  <a:srgbClr val="FFFFFF"/>
                </a:solidFill>
              </a:rPr>
              <a:t>r</a:t>
            </a:r>
            <a:r>
              <a:rPr lang="en-US" sz="3400" dirty="0">
                <a:solidFill>
                  <a:srgbClr val="FFFFFF"/>
                </a:solidFill>
              </a:rPr>
              <a:t> Bullet Hose 50’ Fl12oor Display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7ED10E7-4DFD-2E83-CD6B-753B2862E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76014" y="1751285"/>
            <a:ext cx="3881437" cy="3881437"/>
          </a:xfr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8AF05A7-2536-75D3-2F83-6684B2EA9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25" y="19129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138A645-677A-E9C3-DB6D-85D4EEB37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259765"/>
              </p:ext>
            </p:extLst>
          </p:nvPr>
        </p:nvGraphicFramePr>
        <p:xfrm>
          <a:off x="299478" y="2370138"/>
          <a:ext cx="4876800" cy="3009820"/>
        </p:xfrm>
        <a:graphic>
          <a:graphicData uri="http://schemas.openxmlformats.org/drawingml/2006/table">
            <a:tbl>
              <a:tblPr/>
              <a:tblGrid>
                <a:gridCol w="2289238">
                  <a:extLst>
                    <a:ext uri="{9D8B030D-6E8A-4147-A177-3AD203B41FA5}">
                      <a16:colId xmlns:a16="http://schemas.microsoft.com/office/drawing/2014/main" val="4174273369"/>
                    </a:ext>
                  </a:extLst>
                </a:gridCol>
                <a:gridCol w="2587562">
                  <a:extLst>
                    <a:ext uri="{9D8B030D-6E8A-4147-A177-3AD203B41FA5}">
                      <a16:colId xmlns:a16="http://schemas.microsoft.com/office/drawing/2014/main" val="184820682"/>
                    </a:ext>
                  </a:extLst>
                </a:gridCol>
              </a:tblGrid>
              <a:tr h="44760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#: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TLB17192FD12</a:t>
                      </a: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576679"/>
                  </a:ext>
                </a:extLst>
              </a:tr>
              <a:tr h="44760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UPC: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097298078521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156616"/>
                  </a:ext>
                </a:extLst>
              </a:tr>
              <a:tr h="44760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GTIN: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20097298078525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5258882"/>
                  </a:ext>
                </a:extLst>
              </a:tr>
              <a:tr h="60969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Master Carton Weight: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6193052"/>
                  </a:ext>
                </a:extLst>
              </a:tr>
              <a:tr h="60969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Master Carton Dimensions: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8.5”</a:t>
                      </a:r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 x 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16.2</a:t>
                      </a:r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”</a:t>
                      </a:r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x 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42.7</a:t>
                      </a:r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”</a:t>
                      </a:r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endParaRPr lang="pl-PL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0127974"/>
                  </a:ext>
                </a:extLst>
              </a:tr>
              <a:tr h="44760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Master Carton Cube: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3.42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238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5583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5306-D255-8F2F-3534-75C4DAB28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8" y="348865"/>
            <a:ext cx="6953796" cy="844209"/>
          </a:xfrm>
        </p:spPr>
        <p:txBody>
          <a:bodyPr anchor="ctr">
            <a:normAutofit fontScale="90000"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30e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piece Mixed Copper Bullet Quarter Pallet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800" dirty="0">
                <a:solidFill>
                  <a:srgbClr val="FFFFFF"/>
                </a:solidFill>
              </a:rPr>
              <a:t>3ce Mixed Quarter Pallet / 50’,75’&amp;100’ Copper Bu3ll3et hose333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BBD3CA-3949-5C9C-638E-FC2796843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45762" y="1642124"/>
            <a:ext cx="3168491" cy="3881437"/>
          </a:xfr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8AF05A7-2536-75D3-2F83-6684B2EA9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25" y="19129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138A645-677A-E9C3-DB6D-85D4EEB37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749713"/>
              </p:ext>
            </p:extLst>
          </p:nvPr>
        </p:nvGraphicFramePr>
        <p:xfrm>
          <a:off x="1706738" y="2465232"/>
          <a:ext cx="5277536" cy="2750644"/>
        </p:xfrm>
        <a:graphic>
          <a:graphicData uri="http://schemas.openxmlformats.org/drawingml/2006/table">
            <a:tbl>
              <a:tblPr/>
              <a:tblGrid>
                <a:gridCol w="2477349">
                  <a:extLst>
                    <a:ext uri="{9D8B030D-6E8A-4147-A177-3AD203B41FA5}">
                      <a16:colId xmlns:a16="http://schemas.microsoft.com/office/drawing/2014/main" val="4174273369"/>
                    </a:ext>
                  </a:extLst>
                </a:gridCol>
                <a:gridCol w="2800187">
                  <a:extLst>
                    <a:ext uri="{9D8B030D-6E8A-4147-A177-3AD203B41FA5}">
                      <a16:colId xmlns:a16="http://schemas.microsoft.com/office/drawing/2014/main" val="184820682"/>
                    </a:ext>
                  </a:extLst>
                </a:gridCol>
              </a:tblGrid>
              <a:tr h="44760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#: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dirty="0">
                          <a:effectLst/>
                        </a:rPr>
                        <a:t>TLB17233QP30</a:t>
                      </a: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576679"/>
                  </a:ext>
                </a:extLst>
              </a:tr>
              <a:tr h="44760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UPC: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097298078590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156616"/>
                  </a:ext>
                </a:extLst>
              </a:tr>
              <a:tr h="44760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GTIN: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10097298078597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5258882"/>
                  </a:ext>
                </a:extLst>
              </a:tr>
              <a:tr h="267558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Master Carton Weight: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6193052"/>
                  </a:ext>
                </a:extLst>
              </a:tr>
              <a:tr h="60969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Master Carton Dimensions: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24.50”</a:t>
                      </a:r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 x 2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”</a:t>
                      </a:r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x 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43.2</a:t>
                      </a:r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”</a:t>
                      </a:r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endParaRPr lang="pl-PL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0127974"/>
                  </a:ext>
                </a:extLst>
              </a:tr>
              <a:tr h="447607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Master Carton Cube: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12.42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238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824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clipart">
            <a:extLst>
              <a:ext uri="{FF2B5EF4-FFF2-40B4-BE49-F238E27FC236}">
                <a16:creationId xmlns:a16="http://schemas.microsoft.com/office/drawing/2014/main" id="{954DE06C-E67B-0CF3-8550-34B0B7B14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302512"/>
            <a:ext cx="10905066" cy="42529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0070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C5620-5687-8149-8E38-B371858677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97488" y="365125"/>
            <a:ext cx="6894512" cy="723900"/>
          </a:xfrm>
        </p:spPr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4D5F46-5AB2-D242-BA77-07B670A82BB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11815763" cy="4351338"/>
          </a:xfrm>
        </p:spPr>
        <p:txBody>
          <a:bodyPr>
            <a:normAutofit/>
          </a:bodyPr>
          <a:lstStyle/>
          <a:p>
            <a:r>
              <a:rPr lang="en-US" dirty="0"/>
              <a:t>#1 best selling expanding hose on earth</a:t>
            </a:r>
          </a:p>
          <a:p>
            <a:r>
              <a:rPr lang="en-US" dirty="0"/>
              <a:t>Over 100 patents</a:t>
            </a:r>
          </a:p>
          <a:p>
            <a:r>
              <a:rPr lang="en-US" dirty="0"/>
              <a:t>Over 50 million units sold</a:t>
            </a:r>
          </a:p>
          <a:p>
            <a:r>
              <a:rPr lang="en-US" dirty="0"/>
              <a:t>Machined aluminum Spray nozzle included</a:t>
            </a:r>
          </a:p>
          <a:p>
            <a:r>
              <a:rPr lang="en-US" dirty="0"/>
              <a:t>Machined aluminum connectors</a:t>
            </a:r>
          </a:p>
          <a:p>
            <a:pPr lvl="1"/>
            <a:r>
              <a:rPr lang="en-US" dirty="0"/>
              <a:t>Lead free</a:t>
            </a:r>
          </a:p>
          <a:p>
            <a:pPr lvl="1"/>
            <a:r>
              <a:rPr lang="en-US" dirty="0"/>
              <a:t>Drinking water safe</a:t>
            </a:r>
          </a:p>
          <a:p>
            <a:r>
              <a:rPr lang="en-US" dirty="0"/>
              <a:t>Connector sleeves on both sides</a:t>
            </a:r>
          </a:p>
          <a:p>
            <a:r>
              <a:rPr lang="en-US" dirty="0"/>
              <a:t>¾ inch flow diameter</a:t>
            </a:r>
          </a:p>
          <a:p>
            <a:endParaRPr lang="en-US" dirty="0"/>
          </a:p>
        </p:txBody>
      </p:sp>
      <p:pic>
        <p:nvPicPr>
          <p:cNvPr id="5" name="Content Placeholder 7" descr="A picture containing text, cup&#10;&#10;Description automatically generated">
            <a:extLst>
              <a:ext uri="{FF2B5EF4-FFF2-40B4-BE49-F238E27FC236}">
                <a16:creationId xmlns:a16="http://schemas.microsoft.com/office/drawing/2014/main" id="{1A1BC918-B560-E947-AB59-D8D1001D0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8036" y="1484392"/>
            <a:ext cx="4861756" cy="529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8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4CC655A2-4B7B-D3D6-1145-61CA47F6D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6995" y="1914525"/>
            <a:ext cx="1578746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4A98290-3085-A196-7475-E5EB4FFE5B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7528103"/>
              </p:ext>
            </p:extLst>
          </p:nvPr>
        </p:nvGraphicFramePr>
        <p:xfrm>
          <a:off x="1722775" y="643467"/>
          <a:ext cx="8746451" cy="5571083"/>
        </p:xfrm>
        <a:graphic>
          <a:graphicData uri="http://schemas.openxmlformats.org/drawingml/2006/table">
            <a:tbl>
              <a:tblPr firstRow="1" firstCol="1" bandRow="1"/>
              <a:tblGrid>
                <a:gridCol w="2729156">
                  <a:extLst>
                    <a:ext uri="{9D8B030D-6E8A-4147-A177-3AD203B41FA5}">
                      <a16:colId xmlns:a16="http://schemas.microsoft.com/office/drawing/2014/main" val="3810066015"/>
                    </a:ext>
                  </a:extLst>
                </a:gridCol>
                <a:gridCol w="3101811">
                  <a:extLst>
                    <a:ext uri="{9D8B030D-6E8A-4147-A177-3AD203B41FA5}">
                      <a16:colId xmlns:a16="http://schemas.microsoft.com/office/drawing/2014/main" val="3795803243"/>
                    </a:ext>
                  </a:extLst>
                </a:gridCol>
                <a:gridCol w="2915484">
                  <a:extLst>
                    <a:ext uri="{9D8B030D-6E8A-4147-A177-3AD203B41FA5}">
                      <a16:colId xmlns:a16="http://schemas.microsoft.com/office/drawing/2014/main" val="1566972526"/>
                    </a:ext>
                  </a:extLst>
                </a:gridCol>
              </a:tblGrid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Pocket Hose Silver Bullet 50’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Pack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u="sng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Piece Floor Display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125649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Availability:NOW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3764488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Item #: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TLB1339712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TLB13397FD12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7398745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UPC: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097298072345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097298072345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8976893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GTIN: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20097298072349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60097298072347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9655032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Package Weight: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1.72 lbs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1.72 lbs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9347589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Package Dimensions: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6.625d x 7.3125w x 5.875h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6.625d x 7.3125w x 5.875h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7587428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Master Carton Weight: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26.35 lbs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25.64 lbs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7514411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Master Carton Dimensions: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21.41”d x 15.90”w x 14.76”h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9”d x 16.5”w x 44.38”h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9853330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Master Carton Cube: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2.8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3.81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9896452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Ti/Hi: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6/5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13/1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6060926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4062685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Pocket Hose Silver Bullet 75’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Pocket Hose Silver Bullet 100’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4814543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Availability:NOW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 6  Pack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      6  Pack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0200783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Item #: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TLB134896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TLB134906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0377272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UPC: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097298072642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097298072659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2821312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GTIN: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10097298072649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10097298072656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165092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Package Weight: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2.35 lbs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lbs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7710950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Package Dimensions: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7.625”d x 8.875”w x 5.875”h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8.5”d x 9.75”w x 5.9”h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160443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Master Carton Weight: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15.35 lbs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19.25 lbs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2236502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Master Carton Dimensions: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23”d x 7”w x 18.25”h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26”d x 20”w x 6.45”h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2219108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Master Carton Cube: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1.58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1.94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0034219"/>
                  </a:ext>
                </a:extLst>
              </a:tr>
              <a:tr h="2422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Ti/Hi: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10/4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10/4</a:t>
                      </a:r>
                    </a:p>
                  </a:txBody>
                  <a:tcPr marL="76179" marR="7617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6854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9294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5306-D255-8F2F-3534-75C4DAB28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 fontScale="90000"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54</a:t>
            </a: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piece 50’Silver Bullet Floor Display</a:t>
            </a:r>
            <a:b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FFFFFF"/>
                </a:solidFill>
              </a:rPr>
              <a:t>piece Quarter Pallet / 50’ hose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D72EF9-D7DF-DBE0-38D0-DB68AC400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4971" y="1384663"/>
            <a:ext cx="5120640" cy="4792300"/>
          </a:xfr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8AF05A7-2536-75D3-2F83-6684B2EA9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625" y="19129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138A645-677A-E9C3-DB6D-85D4EEB372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978689"/>
              </p:ext>
            </p:extLst>
          </p:nvPr>
        </p:nvGraphicFramePr>
        <p:xfrm>
          <a:off x="877954" y="2246668"/>
          <a:ext cx="4435365" cy="3009344"/>
        </p:xfrm>
        <a:graphic>
          <a:graphicData uri="http://schemas.openxmlformats.org/drawingml/2006/table">
            <a:tbl>
              <a:tblPr/>
              <a:tblGrid>
                <a:gridCol w="2076793">
                  <a:extLst>
                    <a:ext uri="{9D8B030D-6E8A-4147-A177-3AD203B41FA5}">
                      <a16:colId xmlns:a16="http://schemas.microsoft.com/office/drawing/2014/main" val="4174273369"/>
                    </a:ext>
                  </a:extLst>
                </a:gridCol>
                <a:gridCol w="2358572">
                  <a:extLst>
                    <a:ext uri="{9D8B030D-6E8A-4147-A177-3AD203B41FA5}">
                      <a16:colId xmlns:a16="http://schemas.microsoft.com/office/drawing/2014/main" val="184820682"/>
                    </a:ext>
                  </a:extLst>
                </a:gridCol>
              </a:tblGrid>
              <a:tr h="44753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 #: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TLB13397FD12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2576679"/>
                  </a:ext>
                </a:extLst>
              </a:tr>
              <a:tr h="44753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UPC: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097298072345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6156616"/>
                  </a:ext>
                </a:extLst>
              </a:tr>
              <a:tr h="44753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GTIN: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60097298072347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5258882"/>
                  </a:ext>
                </a:extLst>
              </a:tr>
              <a:tr h="44753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Master Carton Weight: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25.64 </a:t>
                      </a:r>
                      <a:r>
                        <a:rPr lang="en-US" sz="1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lbs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6193052"/>
                  </a:ext>
                </a:extLst>
              </a:tr>
              <a:tr h="44753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Master Carton Dimensions: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9”</a:t>
                      </a:r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 x 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16.5”</a:t>
                      </a:r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 x </a:t>
                      </a: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44.38”</a:t>
                      </a:r>
                      <a:r>
                        <a:rPr lang="pl-PL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  <a:endParaRPr lang="pl-PL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0127974"/>
                  </a:ext>
                </a:extLst>
              </a:tr>
              <a:tr h="447536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Master Carton Cube:</a:t>
                      </a:r>
                      <a:endParaRPr lang="en-US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3.81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7238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631376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4932</TotalTime>
  <Words>600</Words>
  <Application>Microsoft Office PowerPoint</Application>
  <PresentationFormat>Widescreen</PresentationFormat>
  <Paragraphs>169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Trebuchet MS</vt:lpstr>
      <vt:lpstr>Wingdings 3</vt:lpstr>
      <vt:lpstr>Facet</vt:lpstr>
      <vt:lpstr>Master case pack 4 or 8 are available</vt:lpstr>
      <vt:lpstr>2024</vt:lpstr>
      <vt:lpstr>PowerPoint Presentation</vt:lpstr>
      <vt:lpstr>                   12 piece 50’ Copper Bullet Floor Displayr Bullet Hose 50’ Fl12oor Display</vt:lpstr>
      <vt:lpstr>30e30 piece Mixed Copper Bullet Quarter Pallet 3ce Mixed Quarter Pallet / 50’,75’&amp;100’ Copper Bu3ll3et hose333</vt:lpstr>
      <vt:lpstr>PowerPoint Presentation</vt:lpstr>
      <vt:lpstr>2024</vt:lpstr>
      <vt:lpstr>PowerPoint Presentation</vt:lpstr>
      <vt:lpstr>5412 piece 50’Silver Bullet Floor Display piece Quarter Pallet / 50’ hose</vt:lpstr>
      <vt:lpstr>54-p54 piece 50’ Silver Bullet Quarter Pallet iece Quarter Pallet / 50’ hose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 Ortner</dc:creator>
  <cp:lastModifiedBy>Al Ortner</cp:lastModifiedBy>
  <cp:revision>4</cp:revision>
  <cp:lastPrinted>2023-10-23T18:23:52Z</cp:lastPrinted>
  <dcterms:created xsi:type="dcterms:W3CDTF">2023-02-01T19:35:03Z</dcterms:created>
  <dcterms:modified xsi:type="dcterms:W3CDTF">2023-10-23T19:41:23Z</dcterms:modified>
</cp:coreProperties>
</file>